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8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794760"/>
            <a:ext cx="12191695" cy="73152"/>
          </a:xfrm>
          <a:prstGeom prst="rect">
            <a:avLst/>
          </a:prstGeom>
          <a:solidFill>
            <a:srgbClr val="B04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920240"/>
            <a:ext cx="10515600" cy="173736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l"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Arial"/>
              </a:rPr>
              <a:t>Patrol Sight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977639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000" b="0">
                <a:solidFill>
                  <a:srgbClr val="B0413E"/>
                </a:solidFill>
                <a:latin typeface="Arial"/>
              </a:rPr>
              <a:t>Recognition in the officer's line of sight — entirely on your premises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8521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>
                <a:solidFill>
                  <a:srgbClr val="FFFFFF"/>
                </a:solidFill>
                <a:latin typeface="Arial"/>
              </a:rPr>
              <a:t>HumanityAI'd — Artificial Intelligence for Smart Glasses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018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04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Governance — the part that makes it defensible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You own the watchlist; you record the lawful basis for every entry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Every search and match is attributable to an operator or device, and exportable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Mandatory human verification before any action is taken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Configurable retention and purge; full audit trail as a by-product of normal operation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We support your Data Protection Impact Assessment during the pilot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018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04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Deployment &amp; commercial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One on-prem GPU server per site; 34-service stack, one-command deploy and recovery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Dedicated 5 GHz wireless network required — it decides your latency more than the AI does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AR glasses fleet issued at the equipment desk; 10% spare ratio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Licence (annual, tiered by population and devices) + hardware + implementation + support</a:t>
            </a:r>
          </a:p>
          <a:p>
            <a:pPr algn="l">
              <a:spcAft>
                <a:spcPts val="600"/>
              </a:spcAft>
            </a:pPr>
            <a:r>
              <a:rPr sz="1400" b="0">
                <a:solidFill>
                  <a:srgbClr val="4A5060"/>
                </a:solidFill>
                <a:latin typeface="Arial"/>
              </a:rPr>
              <a:t>–  Indicative: Patrol tier from ~USD 150k/yr; single-site Year-1 ~USD 480k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B0413E"/>
                </a:solidFill>
                <a:latin typeface="Arial"/>
              </a:rPr>
              <a:t>Indicative figures for planning — not a quotation.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018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04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The pilot — 6 weeks, one site, agreed numbers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Week 0: kick-off, RF site survey, server install, info-sec review and DPIA started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Week 1: deploy, provision glasses, calibrate on a consented test cohort, zero-egress audit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Week 2: info-sec sign-off, limited live watchlist, operator training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Week 3: officer induction + shadow running — alerts to control room only, to measure false positives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Weeks 4–5: live operation. Week 6: measure vs KPIs, audit review, rollout proposal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8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3200400"/>
            <a:ext cx="2011680" cy="54864"/>
          </a:xfrm>
          <a:prstGeom prst="rect">
            <a:avLst/>
          </a:prstGeom>
          <a:solidFill>
            <a:srgbClr val="B04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651760"/>
            <a:ext cx="105156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>
                <a:solidFill>
                  <a:srgbClr val="FFFFFF"/>
                </a:solidFill>
                <a:latin typeface="Arial"/>
              </a:rPr>
              <a:t>Let's scope your pilot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47472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B0413E"/>
                </a:solidFill>
                <a:latin typeface="Arial"/>
              </a:rPr>
              <a:t>Your site · your watchlist · your network · measured against numbers we agree today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018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04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The gap — not the technology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You already run facial recognition — on fixed cameras, into a control room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When an officer stands three metres from a watchlisted person, the officer is the last to know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The result arrives by radio, after the encounter, to an officer with hands full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Checking a face means a phone or tablet — eyes down, attention off the subject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Cloud recognition can't hold regulated biometric data in-country — so the capability never reaches the ground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B0413E"/>
                </a:solidFill>
                <a:latin typeface="Arial"/>
              </a:rPr>
              <a:t>We are not selling you facial recognition. You have it. We are closing the last fifty metres.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8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3200400"/>
            <a:ext cx="2011680" cy="54864"/>
          </a:xfrm>
          <a:prstGeom prst="rect">
            <a:avLst/>
          </a:prstGeom>
          <a:solidFill>
            <a:srgbClr val="B04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651760"/>
            <a:ext cx="105156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>
                <a:solidFill>
                  <a:srgbClr val="FFFFFF"/>
                </a:solidFill>
                <a:latin typeface="Arial"/>
              </a:rPr>
              <a:t>The last fifty metres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47472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B0413E"/>
                </a:solidFill>
                <a:latin typeface="Arial"/>
              </a:rPr>
              <a:t>Hands-free, in-lens, and nothing leaves the building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018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04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What it does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Officer wears AR glasses; what they see streams to a server inside your building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Faces are detected, matched against your own watchlist, and labelled in the lens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~68 ms from face-in-view to label-in-lens — measured, stage by stage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Colour-coded category — wanted, banned, missing person, VIP, staff — read at a glance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The control room sees the same alert live, with device, timestamp and confidence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018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56032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>
                <a:solidFill>
                  <a:srgbClr val="FFFFFF"/>
                </a:solidFill>
                <a:latin typeface="Arial"/>
              </a:rPr>
              <a:t>Running in production today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2194560"/>
            <a:ext cx="2362123" cy="2377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2468880"/>
            <a:ext cx="2362123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>
                <a:solidFill>
                  <a:srgbClr val="101826"/>
                </a:solidFill>
                <a:latin typeface="Arial"/>
              </a:rPr>
              <a:t>~68 ms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657600"/>
            <a:ext cx="2362123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0">
                <a:solidFill>
                  <a:srgbClr val="4A5060"/>
                </a:solidFill>
                <a:latin typeface="Arial"/>
              </a:rPr>
              <a:t>glasses to label, measured</a:t>
            </a:r>
          </a:p>
        </p:txBody>
      </p:sp>
      <p:sp>
        <p:nvSpPr>
          <p:cNvPr id="8" name="Rectangle 7"/>
          <p:cNvSpPr/>
          <p:nvPr/>
        </p:nvSpPr>
        <p:spPr>
          <a:xfrm>
            <a:off x="3550843" y="2194560"/>
            <a:ext cx="2362123" cy="2377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550843" y="2468880"/>
            <a:ext cx="2362123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>
                <a:solidFill>
                  <a:srgbClr val="101826"/>
                </a:solidFill>
                <a:latin typeface="Arial"/>
              </a:rPr>
              <a:t>93,728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50843" y="3657600"/>
            <a:ext cx="2362123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0">
                <a:solidFill>
                  <a:srgbClr val="4A5060"/>
                </a:solidFill>
                <a:latin typeface="Arial"/>
              </a:rPr>
              <a:t>persons enrolled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78727" y="2194560"/>
            <a:ext cx="2362123" cy="2377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78727" y="2468880"/>
            <a:ext cx="2362123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>
                <a:solidFill>
                  <a:srgbClr val="101826"/>
                </a:solidFill>
                <a:latin typeface="Arial"/>
              </a:rPr>
              <a:t>8.5 ms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78727" y="3657600"/>
            <a:ext cx="2362123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0">
                <a:solidFill>
                  <a:srgbClr val="4A5060"/>
                </a:solidFill>
                <a:latin typeface="Arial"/>
              </a:rPr>
              <a:t>watchlist search P95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006611" y="2194560"/>
            <a:ext cx="2362123" cy="2377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006611" y="2468880"/>
            <a:ext cx="2362123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>
                <a:solidFill>
                  <a:srgbClr val="101826"/>
                </a:solidFill>
                <a:latin typeface="Arial"/>
              </a:rPr>
              <a:t>0%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06611" y="3657600"/>
            <a:ext cx="2362123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0">
                <a:solidFill>
                  <a:srgbClr val="4A5060"/>
                </a:solidFill>
                <a:latin typeface="Arial"/>
              </a:rPr>
              <a:t>packet loss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018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04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How it works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AR glasses stream hardware-encoded H.264 over your dedicated 5 GHz network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On-prem GPU server: SCRFD detection + ArcFace 512-d embeddings on TensorRT FP16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GPU FAISS search over your watchlist — P95 8.5 ms across 1,931 real searches</a:t>
            </a:r>
          </a:p>
          <a:p>
            <a:pPr algn="l">
              <a:spcAft>
                <a:spcPts val="600"/>
              </a:spcAft>
            </a:pPr>
            <a:r>
              <a:rPr sz="1400" b="0">
                <a:solidFill>
                  <a:srgbClr val="4A5060"/>
                </a:solidFill>
                <a:latin typeface="Arial"/>
              </a:rPr>
              <a:t>–  A two-layer tracker answers 97.6% of frames from cache — why this runs on one GPU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Result returns to the lens as a colour-coded label; alert publishes to your command centre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018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04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Why security operations choose 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Recognition where the officer is — not at a gate, not in the control room, not afterwards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Measured, not claimed — we publish the latency budget stage by stage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Sovereign by construction — biometric data never leaves the building; runs air-gapped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Your watchlist, your server — no scraped database, no vendor-held face data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A human always decides — every match is verified by an officer; everything is logged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018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04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Scale is not your constraint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93,728 persons live on one mid-range GPU today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Measured to 13 million faces at 80–130 ms — index size is not the limit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Compressed index: 962 MB at 13M vectors, versus 26 GB uncompressed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Bulk enrolment at 40–60 images/second — onboarding an existing list is a morning's work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Live index rebuild and hot reload — no restart, no retraining, no maintenance window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018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04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What it does not do — stated up front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Range: reliable to ~5 m, 6–7 m in good light, 8–10 m in long-range mode — beyond that, fixed cameras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No automated action — the system informs an officer's decision, it never makes one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No emotion inference, no demographic profiling, no covert-operation features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No NIST FRTE ranking held — we offer measured accuracy testing in your own environment instead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101826"/>
                </a:solidFill>
                <a:latin typeface="Arial"/>
              </a:rPr>
              <a:t>•  Security hardening in progress — disclosed, costed and dated in our due-diligence report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B0413E"/>
                </a:solidFill>
                <a:latin typeface="Arial"/>
              </a:rPr>
              <a:t>Your engineers will find these in evaluation. We would rather you heard them from us.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