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E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794760"/>
            <a:ext cx="12191695" cy="73152"/>
          </a:xfrm>
          <a:prstGeom prst="rect">
            <a:avLst/>
          </a:prstGeom>
          <a:solidFill>
            <a:srgbClr val="C8A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920240"/>
            <a:ext cx="10515600" cy="173736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l"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Arial"/>
              </a:rPr>
              <a:t>A Hands-Free, Multilingual Guide
for Louvre Abu Dhabi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977639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000" b="0">
                <a:solidFill>
                  <a:srgbClr val="C8A24B"/>
                </a:solidFill>
                <a:latin typeface="Arial"/>
              </a:rPr>
              <a:t>Every visitor, every language — the moment they look at the art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8521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>
                <a:solidFill>
                  <a:srgbClr val="FFFFFF"/>
                </a:solidFill>
                <a:latin typeface="Arial"/>
              </a:rPr>
              <a:t>HumanityAI'd — prepared for Louvre Abu Dhabi / DCT Abu Dhabi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F1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C8A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Why Louvre Abu Dhabi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A universal museum whose audience spans the world — interpretation must be truly multilingual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Saadiyat Cultural District is becoming the region's cultural capital (Zayed National Museum, Guggenheim Abu Dhabi)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DCT Abu Dhabi's visitor-experience and data-sovereignty standards favour on-prem AI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The collection's breadth is ideal for dwell-based 'look &amp; listen' interpretation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C8A24B"/>
                </a:solidFill>
                <a:latin typeface="Arial"/>
              </a:rPr>
              <a:t>Visitor and operator specifics to be confirmed against DCT Abu Dhabi's latest published figures.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F1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C8A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The opportunity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Serve every visitor in their own language without expanding staff or recording contracts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Replace keypad audio guides with hands-free, gaze-triggered narration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Give curators a self-service platform to publish multilingual interpretation in minutes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Keep 100% of visitor data inside Louvre Abu Dhabi's network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E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3200400"/>
            <a:ext cx="2011680" cy="54864"/>
          </a:xfrm>
          <a:prstGeom prst="rect">
            <a:avLst/>
          </a:prstGeom>
          <a:solidFill>
            <a:srgbClr val="C8A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651760"/>
            <a:ext cx="105156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What we'd deploy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47472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C8A24B"/>
                </a:solidFill>
                <a:latin typeface="Arial"/>
              </a:rPr>
              <a:t>The same platform proven in our live production pilot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F1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C8A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The experience for a Louvre AD visitor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Collects lightweight AR glasses at the entrance; picks a language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Walks the galleries; looks at a work — narration begins in ~1.5s in their language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Title, artist and key facts appear discreetly on the lens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Arabic, English, French, Chinese, and more — every clip curator-approved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No app, no numbers, no phone — and nothing leaves the building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F1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56032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>
                <a:solidFill>
                  <a:srgbClr val="FFFFFF"/>
                </a:solidFill>
                <a:latin typeface="Arial"/>
              </a:rPr>
              <a:t>Proven before we arrive — our live pilot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2194560"/>
            <a:ext cx="2362123" cy="2377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468880"/>
            <a:ext cx="2362123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>
                <a:solidFill>
                  <a:srgbClr val="0F1E46"/>
                </a:solidFill>
                <a:latin typeface="Arial"/>
              </a:rPr>
              <a:t>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657600"/>
            <a:ext cx="2362123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>
                <a:solidFill>
                  <a:srgbClr val="4A5060"/>
                </a:solidFill>
                <a:latin typeface="Arial"/>
              </a:rPr>
              <a:t>exhibits enrolled</a:t>
            </a:r>
          </a:p>
        </p:txBody>
      </p:sp>
      <p:sp>
        <p:nvSpPr>
          <p:cNvPr id="8" name="Rectangle 7"/>
          <p:cNvSpPr/>
          <p:nvPr/>
        </p:nvSpPr>
        <p:spPr>
          <a:xfrm>
            <a:off x="3550843" y="2194560"/>
            <a:ext cx="2362123" cy="2377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50843" y="2468880"/>
            <a:ext cx="2362123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>
                <a:solidFill>
                  <a:srgbClr val="0F1E46"/>
                </a:solidFill>
                <a:latin typeface="Arial"/>
              </a:rPr>
              <a:t>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50843" y="3657600"/>
            <a:ext cx="2362123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>
                <a:solidFill>
                  <a:srgbClr val="4A5060"/>
                </a:solidFill>
                <a:latin typeface="Arial"/>
              </a:rPr>
              <a:t>languages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78727" y="2194560"/>
            <a:ext cx="2362123" cy="2377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78727" y="2468880"/>
            <a:ext cx="2362123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>
                <a:solidFill>
                  <a:srgbClr val="0F1E46"/>
                </a:solidFill>
                <a:latin typeface="Arial"/>
              </a:rPr>
              <a:t>80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78727" y="3657600"/>
            <a:ext cx="2362123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>
                <a:solidFill>
                  <a:srgbClr val="4A5060"/>
                </a:solidFill>
                <a:latin typeface="Arial"/>
              </a:rPr>
              <a:t>approved narrations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06611" y="2194560"/>
            <a:ext cx="2362123" cy="2377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006611" y="2468880"/>
            <a:ext cx="2362123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>
                <a:solidFill>
                  <a:srgbClr val="0F1E46"/>
                </a:solidFill>
                <a:latin typeface="Arial"/>
              </a:rPr>
              <a:t>0.995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06611" y="3657600"/>
            <a:ext cx="2362123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>
                <a:solidFill>
                  <a:srgbClr val="4A5060"/>
                </a:solidFill>
                <a:latin typeface="Arial"/>
              </a:rPr>
              <a:t>recognition similarity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F1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C8A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Fit with DCT Abu Dhabi priorities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Data sovereignty — on-prem AI, no cloud egress of visitor imagery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Emirati and international audience served equally — Arabic-first, RTL-native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Measurable visitor engagement for institutional KPIs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Runs alongside existing systems; no rip-and-replace to start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Extensible across Saadiyat institutions from one platform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F1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C8A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Proposed pilot at Louvre Abu Dhabi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One gallery, ~25 works, the museum's priority languages, 4 weeks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We co-author the first exhibits with your curators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Success measured against metrics agreed with DCT Abu Dhabi at kick-off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Content and analytics carry directly into a wider rollout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Low-risk, fixed-fee, fully on your premises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E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3200400"/>
            <a:ext cx="2011680" cy="54864"/>
          </a:xfrm>
          <a:prstGeom prst="rect">
            <a:avLst/>
          </a:prstGeom>
          <a:solidFill>
            <a:srgbClr val="C8A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651760"/>
            <a:ext cx="105156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Let's put it in one gallery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47472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C8A24B"/>
                </a:solidFill>
                <a:latin typeface="Arial"/>
              </a:rPr>
              <a:t>Your works · your languages · measured against numbers we agree together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